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94" r:id="rId2"/>
    <p:sldId id="295" r:id="rId3"/>
    <p:sldId id="311" r:id="rId4"/>
    <p:sldId id="296" r:id="rId5"/>
    <p:sldId id="322" r:id="rId6"/>
    <p:sldId id="298" r:id="rId7"/>
    <p:sldId id="303" r:id="rId8"/>
    <p:sldId id="300" r:id="rId9"/>
    <p:sldId id="301" r:id="rId10"/>
    <p:sldId id="302" r:id="rId11"/>
    <p:sldId id="274" r:id="rId12"/>
    <p:sldId id="257" r:id="rId13"/>
    <p:sldId id="320" r:id="rId14"/>
    <p:sldId id="277" r:id="rId15"/>
    <p:sldId id="278" r:id="rId16"/>
    <p:sldId id="279" r:id="rId17"/>
    <p:sldId id="321" r:id="rId18"/>
    <p:sldId id="280" r:id="rId19"/>
    <p:sldId id="260" r:id="rId20"/>
    <p:sldId id="318" r:id="rId21"/>
    <p:sldId id="261" r:id="rId22"/>
    <p:sldId id="291" r:id="rId23"/>
    <p:sldId id="283" r:id="rId24"/>
    <p:sldId id="292" r:id="rId25"/>
    <p:sldId id="308" r:id="rId26"/>
    <p:sldId id="309" r:id="rId27"/>
    <p:sldId id="286" r:id="rId28"/>
    <p:sldId id="266" r:id="rId29"/>
    <p:sldId id="319" r:id="rId30"/>
    <p:sldId id="281" r:id="rId31"/>
    <p:sldId id="282" r:id="rId32"/>
    <p:sldId id="284" r:id="rId33"/>
    <p:sldId id="293" r:id="rId34"/>
    <p:sldId id="288" r:id="rId35"/>
    <p:sldId id="290" r:id="rId36"/>
    <p:sldId id="313" r:id="rId37"/>
    <p:sldId id="314" r:id="rId38"/>
    <p:sldId id="315" r:id="rId39"/>
    <p:sldId id="316" r:id="rId40"/>
    <p:sldId id="317" r:id="rId41"/>
    <p:sldId id="323" r:id="rId42"/>
    <p:sldId id="324" r:id="rId43"/>
    <p:sldId id="325" r:id="rId44"/>
    <p:sldId id="326" r:id="rId45"/>
    <p:sldId id="310" r:id="rId46"/>
    <p:sldId id="268" r:id="rId47"/>
    <p:sldId id="263" r:id="rId48"/>
    <p:sldId id="264" r:id="rId49"/>
    <p:sldId id="269" r:id="rId50"/>
    <p:sldId id="265" r:id="rId51"/>
    <p:sldId id="312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8" autoAdjust="0"/>
    <p:restoredTop sz="82682" autoAdjust="0"/>
  </p:normalViewPr>
  <p:slideViewPr>
    <p:cSldViewPr snapToGrid="0">
      <p:cViewPr varScale="1">
        <p:scale>
          <a:sx n="81" d="100"/>
          <a:sy n="81" d="100"/>
        </p:scale>
        <p:origin x="19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:</a:t>
            </a:r>
          </a:p>
          <a:p>
            <a:r>
              <a:rPr lang="de-DE" dirty="0"/>
              <a:t>https://</a:t>
            </a:r>
            <a:r>
              <a:rPr lang="de-DE" dirty="0" err="1"/>
              <a:t>www.energiewechsel.de</a:t>
            </a:r>
            <a:r>
              <a:rPr lang="de-DE" dirty="0"/>
              <a:t>/KAENEF/Redaktion/DE/Dossier/</a:t>
            </a:r>
            <a:r>
              <a:rPr lang="de-DE" dirty="0" err="1"/>
              <a:t>beg.html?etcc_cmp</a:t>
            </a:r>
            <a:r>
              <a:rPr lang="de-DE" dirty="0"/>
              <a:t>=</a:t>
            </a:r>
            <a:r>
              <a:rPr lang="de-DE" dirty="0" err="1"/>
              <a:t>energiewechsel&amp;etcc_med</a:t>
            </a:r>
            <a:r>
              <a:rPr lang="de-DE" dirty="0"/>
              <a:t>=</a:t>
            </a:r>
            <a:r>
              <a:rPr lang="de-DE" dirty="0" err="1"/>
              <a:t>sea&amp;etcc_par</a:t>
            </a:r>
            <a:r>
              <a:rPr lang="de-DE" dirty="0"/>
              <a:t>=</a:t>
            </a:r>
            <a:r>
              <a:rPr lang="de-DE" dirty="0" err="1"/>
              <a:t>google-ads&amp;etcc_ctv</a:t>
            </a:r>
            <a:r>
              <a:rPr lang="de-DE" dirty="0"/>
              <a:t>=</a:t>
            </a:r>
            <a:r>
              <a:rPr lang="de-DE" dirty="0" err="1"/>
              <a:t>mdaemmbeg&amp;etcc_bky</a:t>
            </a:r>
            <a:r>
              <a:rPr lang="de-DE" dirty="0"/>
              <a:t>=förderung%20fassadendämmung&amp;gad_source=1&amp;gad_campaignid=20016865430&amp;gbraid=0AAAAACfZxDiOPDNiKPyyG1CXicbN_26UH&amp;gclid=Cj0KCQjw64jDBhDXARIsABkk8J5f3hOwqKjqKJzkZljxGFYtAu1fWFUsPgu23k7WnnaC_GqcT5LiDHwaAk8SEALw_wcB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8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1973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enacted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response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oil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crisis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1977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first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Thermal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1978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System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design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efficiency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systems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2002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Saving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merged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introduced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primary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U-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values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key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criteria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revisions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2009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EEWärmeG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Energies Heat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Germany‘s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implementation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EU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Directive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requires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2020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 Energy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unifies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EnEV, EEWärmeG, EnEG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single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0.svg"/><Relationship Id="rId19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3668969"/>
            <a:ext cx="3601278" cy="22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318" t="-32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61557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23" y="1634531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3479255" y="2410025"/>
            <a:ext cx="4019767" cy="1100137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>
            <a:normAutofit/>
          </a:bodyPr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39775-203A-57B2-7D0E-8DA0AA86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97064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49.8 kWh/m2a</a:t>
            </a:r>
          </a:p>
          <a:p>
            <a:pPr marL="0" indent="0"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2"/>
          <a:stretch/>
        </p:blipFill>
        <p:spPr>
          <a:xfrm>
            <a:off x="6453305" y="563251"/>
            <a:ext cx="5510683" cy="5829300"/>
          </a:xfrm>
          <a:prstGeom prst="rect">
            <a:avLst/>
          </a:prstGeom>
        </p:spPr>
      </p:pic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A5F77F-3606-0CCC-1EBD-DFF36A589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5" y="1690688"/>
            <a:ext cx="5142875" cy="3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66039" y="5086533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939F998-9627-2CFE-CDE2-5661F51E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7" y="1670077"/>
            <a:ext cx="5257800" cy="3403600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A67D33E-C24E-BB97-1E3D-4E1B77AE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993689"/>
            <a:ext cx="4598129" cy="297656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C425D4-965D-7340-0FF6-18709AE538A3}"/>
              </a:ext>
            </a:extLst>
          </p:cNvPr>
          <p:cNvSpPr txBox="1">
            <a:spLocks/>
          </p:cNvSpPr>
          <p:nvPr/>
        </p:nvSpPr>
        <p:spPr>
          <a:xfrm>
            <a:off x="1634324" y="5086533"/>
            <a:ext cx="397064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49.8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9CBDF-3EC4-EE75-8B4A-2D2338BEC6E3}"/>
              </a:ext>
            </a:extLst>
          </p:cNvPr>
          <p:cNvSpPr txBox="1">
            <a:spLocks/>
          </p:cNvSpPr>
          <p:nvPr/>
        </p:nvSpPr>
        <p:spPr>
          <a:xfrm>
            <a:off x="1679695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39FD2A0-173F-B708-4218-7C3D1D71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1951424"/>
            <a:ext cx="4746971" cy="3072919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305E65B-D343-AE9B-19F6-04D34292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28" y="1690688"/>
            <a:ext cx="5257800" cy="3403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818F3F-CAC6-A577-EDF9-239F28E94413}"/>
              </a:ext>
            </a:extLst>
          </p:cNvPr>
          <p:cNvSpPr txBox="1">
            <a:spLocks/>
          </p:cNvSpPr>
          <p:nvPr/>
        </p:nvSpPr>
        <p:spPr>
          <a:xfrm>
            <a:off x="6741658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51.9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2380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</a:t>
            </a:r>
            <a:r>
              <a:rPr lang="de-DE" dirty="0" err="1"/>
              <a:t>weather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Normal </a:t>
            </a:r>
            <a:r>
              <a:rPr lang="de-DE" dirty="0" err="1"/>
              <a:t>weather</a:t>
            </a:r>
            <a:r>
              <a:rPr lang="de-DE" dirty="0"/>
              <a:t> 2045 and 2015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that</a:t>
            </a:r>
            <a:r>
              <a:rPr lang="de-DE" dirty="0"/>
              <a:t> different</a:t>
            </a:r>
          </a:p>
          <a:p>
            <a:r>
              <a:rPr lang="de-DE" dirty="0"/>
              <a:t>Cold </a:t>
            </a:r>
            <a:r>
              <a:rPr lang="de-DE" dirty="0" err="1"/>
              <a:t>winter</a:t>
            </a:r>
            <a:r>
              <a:rPr lang="de-DE" dirty="0"/>
              <a:t> 2045: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loss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: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and wall -&gt;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isolation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and wall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615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-&gt; renovate walls, windows, … </a:t>
            </a:r>
          </a:p>
          <a:p>
            <a:r>
              <a:rPr lang="en-GB" dirty="0"/>
              <a:t>Right now, only 3% of buildings in Germany are renovated (2024)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08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2F21F-76D3-5697-FB52-92E4BC3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renovate</a:t>
            </a:r>
            <a:r>
              <a:rPr lang="de-DE" dirty="0"/>
              <a:t> all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7BD0B7-C64B-611D-3B5C-4CA2B6C1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Renovation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economical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r>
              <a:rPr lang="de-DE" dirty="0"/>
              <a:t> like </a:t>
            </a:r>
            <a:r>
              <a:rPr lang="de-DE" dirty="0" err="1"/>
              <a:t>insulation</a:t>
            </a:r>
            <a:r>
              <a:rPr lang="de-DE" dirty="0"/>
              <a:t>,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ventilation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20% </a:t>
            </a:r>
            <a:r>
              <a:rPr lang="de-DE" dirty="0" err="1"/>
              <a:t>or</a:t>
            </a:r>
            <a:r>
              <a:rPr lang="de-DE" dirty="0"/>
              <a:t> 30.000 €</a:t>
            </a:r>
          </a:p>
          <a:p>
            <a:pPr lvl="1"/>
            <a:r>
              <a:rPr lang="de-DE" dirty="0" err="1"/>
              <a:t>Loans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2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Heating pumps make sense if house is well insulated</a:t>
            </a:r>
          </a:p>
          <a:p>
            <a:r>
              <a:rPr lang="en-GB" dirty="0"/>
              <a:t>We [can / cannot] reduce losses with night set back</a:t>
            </a:r>
          </a:p>
        </p:txBody>
      </p:sp>
    </p:spTree>
    <p:extLst>
      <p:ext uri="{BB962C8B-B14F-4D97-AF65-F5344CB8AC3E}">
        <p14:creationId xmlns:p14="http://schemas.microsoft.com/office/powerpoint/2010/main" val="546175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Which building type did we </a:t>
            </a:r>
            <a:r>
              <a:rPr lang="de-DE" b="1" u="sng" dirty="0"/>
              <a:t>not</a:t>
            </a:r>
            <a:r>
              <a:rPr lang="de-DE" dirty="0"/>
              <a:t> simulate?	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1948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1977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2030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/>
              <a:t>2016</a:t>
            </a:r>
          </a:p>
          <a:p>
            <a:pPr marL="3257550" lvl="6" indent="-514350">
              <a:buFont typeface="+mj-lt"/>
              <a:buAutoNum type="alpha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A96C2074-99AC-4926-3C40-2840C0391F6A}"/>
              </a:ext>
            </a:extLst>
          </p:cNvPr>
          <p:cNvSpPr/>
          <p:nvPr/>
        </p:nvSpPr>
        <p:spPr>
          <a:xfrm>
            <a:off x="1951647" y="1712891"/>
            <a:ext cx="1409075" cy="493496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0498F63-C37C-28F6-65CC-D0205F76A7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9294" y="1690688"/>
          <a:ext cx="9769607" cy="46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3304644836"/>
                    </a:ext>
                  </a:extLst>
                </a:gridCol>
                <a:gridCol w="8390511">
                  <a:extLst>
                    <a:ext uri="{9D8B030D-6E8A-4147-A177-3AD203B41FA5}">
                      <a16:colId xmlns:a16="http://schemas.microsoft.com/office/drawing/2014/main" val="100384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1973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EnEG</a:t>
                      </a:r>
                      <a:r>
                        <a:rPr lang="de-DE" sz="2000" b="0" dirty="0"/>
                        <a:t>:</a:t>
                      </a:r>
                      <a:r>
                        <a:rPr lang="de-DE" sz="2000" b="1" dirty="0"/>
                        <a:t> 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Act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9108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1977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WSchV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dirty="0" err="1"/>
                        <a:t>first</a:t>
                      </a:r>
                      <a:r>
                        <a:rPr lang="de-DE" sz="2000" dirty="0"/>
                        <a:t> </a:t>
                      </a:r>
                      <a:r>
                        <a:rPr lang="de-DE" sz="2000" b="1" dirty="0"/>
                        <a:t>Thermal </a:t>
                      </a:r>
                      <a:r>
                        <a:rPr lang="de-DE" sz="2000" b="1" dirty="0" err="1"/>
                        <a:t>Insulation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insulation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20787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1978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HeizAnlV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Heating</a:t>
                      </a:r>
                      <a:r>
                        <a:rPr lang="de-DE" sz="2000" b="1" dirty="0"/>
                        <a:t> System </a:t>
                      </a:r>
                      <a:r>
                        <a:rPr lang="de-DE" sz="2000" b="1" dirty="0" err="1"/>
                        <a:t>Ordina</a:t>
                      </a:r>
                      <a:r>
                        <a:rPr lang="de-DE" sz="2000" dirty="0" err="1"/>
                        <a:t>nce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design and </a:t>
                      </a:r>
                      <a:r>
                        <a:rPr lang="de-DE" sz="2000" dirty="0" err="1"/>
                        <a:t>efficiency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systems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410802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introduced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primary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demand</a:t>
                      </a:r>
                      <a:r>
                        <a:rPr lang="de-DE" sz="2000" dirty="0"/>
                        <a:t> and U-</a:t>
                      </a:r>
                      <a:r>
                        <a:rPr lang="de-DE" sz="2000" dirty="0" err="1"/>
                        <a:t>values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as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key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criteria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32017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EEWärmeG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Renewable</a:t>
                      </a:r>
                      <a:r>
                        <a:rPr lang="de-DE" sz="2000" b="1" dirty="0"/>
                        <a:t> Energies Heat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requires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energies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new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16226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GEG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Building Energy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and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7821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2669</Words>
  <Application>Microsoft Macintosh PowerPoint</Application>
  <PresentationFormat>Breitbild</PresentationFormat>
  <Paragraphs>355</Paragraphs>
  <Slides>51</Slides>
  <Notes>18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Cambria Math</vt:lpstr>
      <vt:lpstr>Courier New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 - principle</vt:lpstr>
      <vt:lpstr>How does a heat pump work?</vt:lpstr>
      <vt:lpstr>Coefficient of Performance (COP)</vt:lpstr>
      <vt:lpstr>How do different heat pumps work? ASHP vs. GSHP</vt:lpstr>
      <vt:lpstr>How does a heat pump work? -&gt; COP and what influences it</vt:lpstr>
      <vt:lpstr>What‘s Modelica</vt:lpstr>
      <vt:lpstr>What‘s Modelica</vt:lpstr>
      <vt:lpstr>What‘s Modelica - AixLib</vt:lpstr>
      <vt:lpstr>Weather data (2015)</vt:lpstr>
      <vt:lpstr>Assume ground temperature as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PowerPoint-Präsentation</vt:lpstr>
      <vt:lpstr>Night setback difference 2015 normal</vt:lpstr>
      <vt:lpstr>Compare 2015 and 2045 T timeseries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Future weather - conclusion</vt:lpstr>
      <vt:lpstr>Conclusions I</vt:lpstr>
      <vt:lpstr>Is it realistic to renovate all old buildings?</vt:lpstr>
      <vt:lpstr>Conclusions II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Laura Brunn</cp:lastModifiedBy>
  <cp:revision>42</cp:revision>
  <dcterms:created xsi:type="dcterms:W3CDTF">2025-06-07T09:35:23Z</dcterms:created>
  <dcterms:modified xsi:type="dcterms:W3CDTF">2025-07-01T07:32:15Z</dcterms:modified>
</cp:coreProperties>
</file>